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6" r:id="rId2"/>
    <p:sldId id="312" r:id="rId3"/>
    <p:sldId id="322" r:id="rId4"/>
    <p:sldId id="263" r:id="rId5"/>
    <p:sldId id="269" r:id="rId6"/>
    <p:sldId id="271" r:id="rId7"/>
    <p:sldId id="317" r:id="rId8"/>
    <p:sldId id="273" r:id="rId9"/>
    <p:sldId id="276" r:id="rId10"/>
    <p:sldId id="278" r:id="rId11"/>
    <p:sldId id="279" r:id="rId12"/>
    <p:sldId id="282" r:id="rId13"/>
    <p:sldId id="283" r:id="rId14"/>
    <p:sldId id="284" r:id="rId15"/>
    <p:sldId id="324" r:id="rId16"/>
    <p:sldId id="308" r:id="rId17"/>
    <p:sldId id="290" r:id="rId18"/>
    <p:sldId id="305" r:id="rId19"/>
    <p:sldId id="311" r:id="rId20"/>
    <p:sldId id="318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6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 varScale="1">
        <p:scale>
          <a:sx n="98" d="100"/>
          <a:sy n="98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53BC0A-893F-4B47-9337-BF7B97326077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41286A-FE19-4A57-A125-51EDAFAC8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9A28-76BD-4898-99C0-297FEF5F251D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B7AF-55FF-4BF5-95DC-E8211EE3F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E2D6-EBD5-46B8-9CD7-CB7ADD823FA0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784-3D65-4ADF-A691-486CF10A9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762D-6DE2-4E58-8CC3-57178A4A847E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FC3F-64C8-452A-A444-DD7A77AB6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9E38-BE08-416C-ABEE-26403272456F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4730-FB31-4664-8503-0E940160B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2E9A-4AAA-4A15-8AA5-F15FD8D7EB6D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2927-2FCE-4BA5-8FD5-0B14C014E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2077-D0FD-4723-9629-C2299B48D275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7962-8368-4149-8595-17A2786B2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4F5B-4A3C-4509-B21C-0B87DC564D98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39D7-833C-4B4D-96AE-18EFF5339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829A-D909-4E83-8A46-16C2DAFA476F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51FC-8E6F-4924-BCC9-F2BF630F9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07AB-B78A-4C77-A9E5-5FFEFD2B0471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4D2C-AECD-43D5-8AA7-C5F0360DB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B890-E9EA-421A-9823-655D0457524E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30C5-478F-4293-BBD4-5993B58F9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A576-C4CF-4CC6-8A11-9A3A40F39E4B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22862-4D48-4346-9B5B-E9DCC940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F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3A9D1E-BB89-4CFC-BD18-FC145E5550B4}" type="datetimeFigureOut">
              <a:rPr lang="ru-RU"/>
              <a:pPr>
                <a:defRPr/>
              </a:pPr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BFB232-98C5-41C4-9824-A5F1ED541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du.1september.ru/index.php?course=13003" TargetMode="External"/><Relationship Id="rId3" Type="http://schemas.openxmlformats.org/officeDocument/2006/relationships/hyperlink" Target="http://edu.1september.ru/index.php?course=13005" TargetMode="External"/><Relationship Id="rId7" Type="http://schemas.openxmlformats.org/officeDocument/2006/relationships/hyperlink" Target="http://edu.1september.ru/index.php?course=13002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hyperlink" Target="http://edu.1september.ru/index.php?course=113002" TargetMode="External"/><Relationship Id="rId5" Type="http://schemas.openxmlformats.org/officeDocument/2006/relationships/hyperlink" Target="http://edu.1september.ru/index.php?course=13001" TargetMode="External"/><Relationship Id="rId10" Type="http://schemas.openxmlformats.org/officeDocument/2006/relationships/hyperlink" Target="http://edu.1september.ru/index.php?course=13007" TargetMode="External"/><Relationship Id="rId4" Type="http://schemas.openxmlformats.org/officeDocument/2006/relationships/hyperlink" Target="http://edu.1september.ru/index.php?course=13006" TargetMode="External"/><Relationship Id="rId9" Type="http://schemas.openxmlformats.org/officeDocument/2006/relationships/hyperlink" Target="http://edu.1september.ru/index.php?course=130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928687"/>
          </a:xfrm>
        </p:spPr>
        <p:txBody>
          <a:bodyPr/>
          <a:lstStyle/>
          <a:p>
            <a:r>
              <a:rPr lang="ru-RU" sz="1800" smtClean="0"/>
              <a:t> 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8" y="714375"/>
            <a:ext cx="4643437" cy="4929188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</a:rPr>
              <a:t>Любви </a:t>
            </a:r>
            <a:r>
              <a:rPr lang="en-US" sz="5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</a:rPr>
              <a:t>моей неиссякаемый источник</a:t>
            </a:r>
            <a:r>
              <a:rPr lang="en-US" sz="5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ru-RU" sz="5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6" descr="C:\Documents and Settings\Admin\Мои документы\Мои рисунки\ми чми чса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3714776" cy="423863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f3bbd4f5af5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39518">
            <a:off x="6802438" y="3114675"/>
            <a:ext cx="19192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7f92b6866b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777258">
            <a:off x="1376363" y="-663575"/>
            <a:ext cx="21844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00562" y="5286388"/>
            <a:ext cx="464343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Цапенко</a:t>
            </a:r>
            <a:endParaRPr lang="ru-RU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Оксана Владимировна,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учитель русского языка и литературы,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МОУ  «Зональная средняя школа»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2010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endParaRPr lang="ru-RU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Оксана\Мои документы\Мои рисунки\img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286000"/>
            <a:ext cx="33305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142875" y="0"/>
            <a:ext cx="8786813" cy="2214563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7030A0"/>
                </a:solidFill>
              </a:rPr>
              <a:t>Предоставление личного опыта на научно-практической конференции Зонального района по теме: «Использование ИКТ на уроках русского языка и литературы»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Диплом – за лучшую методическую разработку уроков в номинации «Литературная карта моего региона» –  газета «Литература» ИД «Первое сентября»</a:t>
            </a:r>
            <a:endParaRPr lang="ru-RU" sz="240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4578" name="Picture 2" descr="C:\Documents and Settings\Оксана\Мои документы\Мои рисунки\img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89138"/>
            <a:ext cx="29289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Оксана\Мои документы\Мои рисунки\img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786188"/>
            <a:ext cx="22860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Documents and Settings\Оксана\Мои документы\фотографии\фото,2009г.5класс\цап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071688"/>
            <a:ext cx="278606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Оксана\Мои документы\Мои рисунки\img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2714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 descr="C:\Documents and Settings\Оксана\Мои документы\Мои рисунки\img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286125"/>
            <a:ext cx="24511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Documents and Settings\Оксана\Мои документы\Мои рисунки\img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643188"/>
            <a:ext cx="23574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1285875" y="1000125"/>
            <a:ext cx="5929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Достижения учеников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Documents and Settings\Оксана\Мои документы\Мои рисунки\img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28625"/>
            <a:ext cx="174783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Documents and Settings\Оксана\Мои документы\Мои рисунки\img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28625"/>
            <a:ext cx="16462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Documents and Settings\Оксана\Мои документы\Мои рисунки\img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500063"/>
            <a:ext cx="1643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Documents and Settings\Оксана\Мои документы\Мои рисунки\img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500063"/>
            <a:ext cx="150018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Documents and Settings\Оксана\Мои документы\Мои рисунки\img0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000375"/>
            <a:ext cx="16922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C:\Documents and Settings\Оксана\Мои документы\Мои рисунки\img0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3071813"/>
            <a:ext cx="15716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C:\Documents and Settings\Оксана\Мои документы\Мои рисунки\img03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3786188"/>
            <a:ext cx="2000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C:\Documents and Settings\Оксана\Мои документы\Мои рисунки\img14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786188"/>
            <a:ext cx="2214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Оксана\Мои документы\Мои рисунки\img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143375"/>
            <a:ext cx="1571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Documents and Settings\Оксана\Мои документы\Мои рисунки\img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0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Оксана\Мои документы\Мои рисунки\img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0"/>
            <a:ext cx="16367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Documents and Settings\Оксана\Мои документы\Мои рисунки\img1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208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Documents and Settings\Оксана\Мои документы\Мои рисунки\img1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0"/>
            <a:ext cx="15716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Documents and Settings\Оксана\Мои документы\Мои рисунки\img17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071938"/>
            <a:ext cx="1643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C:\Documents and Settings\Оксана\Мои документы\Мои рисунки\img17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4071938"/>
            <a:ext cx="1643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C:\Documents and Settings\Оксана\Мои документы\Мои рисунки\img17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50" y="0"/>
            <a:ext cx="15716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 descr="C:\Documents and Settings\Оксана\Мои документы\Мои рисунки\img17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25" y="4143375"/>
            <a:ext cx="15001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 descr="C:\Documents and Settings\Оксана\Мои документы\Мои рисунки\img17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143375"/>
            <a:ext cx="1571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2" descr="C:\Documents and Settings\Оксана\Мои документы\Мои рисунки\img17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3813" y="4071938"/>
            <a:ext cx="15001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2" descr="F:\фотографии\P108046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50" y="1071546"/>
            <a:ext cx="6215088" cy="450059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 работа  в творческих группах </a:t>
            </a:r>
            <a:r>
              <a:rPr lang="ru-RU" sz="2000" b="1" smtClean="0"/>
              <a:t>«Триггеры в работе учителя русского языка и литературы,  «Ассоциативный орфографический словарь для 5 класса»,</a:t>
            </a:r>
            <a:r>
              <a:rPr lang="ru-RU" sz="2000" smtClean="0"/>
              <a:t> </a:t>
            </a:r>
          </a:p>
        </p:txBody>
      </p:sp>
      <p:pic>
        <p:nvPicPr>
          <p:cNvPr id="28674" name="Picture 2" descr="IMGP2712"/>
          <p:cNvPicPr>
            <a:picLocks noChangeAspect="1" noChangeArrowheads="1"/>
          </p:cNvPicPr>
          <p:nvPr/>
        </p:nvPicPr>
        <p:blipFill>
          <a:blip r:embed="rId2">
            <a:lum bright="40000" contrast="20000"/>
          </a:blip>
          <a:srcRect/>
          <a:stretch>
            <a:fillRect/>
          </a:stretch>
        </p:blipFill>
        <p:spPr bwMode="auto">
          <a:xfrm>
            <a:off x="1643063" y="1857375"/>
            <a:ext cx="57150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Оксана\Мои документы\Мои рисунки\img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928688"/>
            <a:ext cx="12858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Documents and Settings\Оксана\Мои документы\Мои рисунки\img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1000125"/>
            <a:ext cx="12144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Documents and Settings\Оксана\Мои документы\Мои рисунки\img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000125"/>
            <a:ext cx="12858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Documents and Settings\Оксана\Мои документы\Мои рисунки\img2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976313"/>
            <a:ext cx="12144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Оксана\Мои документы\Мои рисунки\img1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3714750"/>
            <a:ext cx="1223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Оксана\Мои документы\Мои рисунки\img1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3643313"/>
            <a:ext cx="12144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Оксана\Мои документы\Мои рисунки\img1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3643313"/>
            <a:ext cx="10715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7030A0"/>
                </a:solidFill>
              </a:rPr>
              <a:t>Заповеди классного руководителя:</a:t>
            </a:r>
            <a:r>
              <a:rPr lang="ru-RU" sz="240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143250" y="1274763"/>
            <a:ext cx="55324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Быть для детей заботливым, чутким воспитателем, другом и защитником их интересов.</a:t>
            </a:r>
          </a:p>
          <a:p>
            <a:pPr algn="ctr">
              <a:tabLst>
                <a:tab pos="457200" algn="l"/>
              </a:tabLst>
            </a:pPr>
            <a:r>
              <a:rPr lang="ru-RU" sz="2000" b="1">
                <a:latin typeface="Calibri" pitchFamily="34" charset="0"/>
              </a:rPr>
              <a:t> </a:t>
            </a:r>
            <a:r>
              <a:rPr lang="en-US" sz="2000" b="1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00FF00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Утверждать нравственную дисциплину в классе. </a:t>
            </a:r>
          </a:p>
          <a:p>
            <a:pPr algn="ctr">
              <a:tabLst>
                <a:tab pos="457200" algn="l"/>
              </a:tabLst>
            </a:pPr>
            <a:endParaRPr lang="ru-RU" sz="2000" b="1">
              <a:solidFill>
                <a:srgbClr val="00FF00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Создавать в классе демократическую атмосферу. </a:t>
            </a:r>
          </a:p>
          <a:p>
            <a:pPr algn="ctr">
              <a:tabLst>
                <a:tab pos="457200" algn="l"/>
              </a:tabLst>
            </a:pP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en-US" sz="2000" b="1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00FF00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Воспитывать в детях ответственное, уважительное отношение к учебному труду. </a:t>
            </a:r>
          </a:p>
          <a:p>
            <a:pPr algn="ctr">
              <a:tabLst>
                <a:tab pos="457200" algn="l"/>
              </a:tabLst>
            </a:pP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Держать тесную связь с семьями учащихся, опираться на помощь родителей в воспитании детей. </a:t>
            </a:r>
            <a:r>
              <a:rPr lang="en-US" sz="2000" b="1">
                <a:solidFill>
                  <a:srgbClr val="7030A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35845" name="Picture 5" descr="C:\Documents and Settings\Оксана\Мои документы\фотографии\фото,2009г.5класс\IMGP2709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14313" y="2143125"/>
            <a:ext cx="3357555" cy="3143263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571625" y="1643063"/>
            <a:ext cx="32083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4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8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8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8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2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6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6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 Внеклассные мероприятия</a:t>
            </a:r>
          </a:p>
        </p:txBody>
      </p:sp>
      <p:pic>
        <p:nvPicPr>
          <p:cNvPr id="36867" name="Picture 2" descr="C:\Documents and Settings\Оксана\Рабочий стол\октябрь2009\Новая папка (2)\IMG_24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prstGeom prst="horizontalScroll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br>
              <a:rPr lang="ru-RU" smtClean="0"/>
            </a:br>
            <a:r>
              <a:rPr lang="ru-RU" sz="2400" b="1" smtClean="0">
                <a:solidFill>
                  <a:srgbClr val="FF0000"/>
                </a:solidFill>
              </a:rPr>
              <a:t>Классный час «День пожилого человека»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У нас в гостях бабушки…</a:t>
            </a:r>
            <a:r>
              <a:rPr lang="ru-RU" b="1" smtClean="0">
                <a:solidFill>
                  <a:srgbClr val="7030A0"/>
                </a:solidFill>
              </a:rPr>
              <a:t/>
            </a:r>
            <a:br>
              <a:rPr lang="ru-RU" b="1" smtClean="0">
                <a:solidFill>
                  <a:srgbClr val="7030A0"/>
                </a:solidFill>
              </a:rPr>
            </a:br>
            <a:endParaRPr lang="ru-RU" b="1" smtClean="0">
              <a:solidFill>
                <a:srgbClr val="7030A0"/>
              </a:solidFill>
            </a:endParaRPr>
          </a:p>
        </p:txBody>
      </p:sp>
      <p:pic>
        <p:nvPicPr>
          <p:cNvPr id="38915" name="Picture 2" descr="C:\Documents and Settings\Оксана\Мои документы\Мои рисунки\img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8215313" cy="5214938"/>
          </a:xfrm>
          <a:prstGeom prst="verticalScroll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Оксана\Мои документы\Мои рисунки\img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19263"/>
            <a:ext cx="5029200" cy="34194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1"/>
            <a:ext cx="628654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Чтобы быть хорошим преподавателем, нужно любить то, что преподаешь, и любить тех, кому преподаешь.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                                    В. Ключевский </a:t>
            </a:r>
          </a:p>
        </p:txBody>
      </p:sp>
      <p:pic>
        <p:nvPicPr>
          <p:cNvPr id="15363" name="Рисунок 3" descr="9a472d26ba7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59556">
            <a:off x="7200900" y="4984750"/>
            <a:ext cx="1308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9a472d26ba7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59556">
            <a:off x="485775" y="1841500"/>
            <a:ext cx="1308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1429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4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0001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Урок мужества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9940" name="Picture 2" descr="C:\Documents and Settings\Оксана\Мои документы\ВЕТЕРАН ВОВ\IMG_4397.jpg"/>
          <p:cNvPicPr>
            <a:picLocks noGrp="1" noChangeAspect="1" noChangeArrowheads="1"/>
          </p:cNvPicPr>
          <p:nvPr/>
        </p:nvPicPr>
        <p:blipFill>
          <a:blip r:embed="rId2">
            <a:lum bright="20000" contrast="-20000"/>
          </a:blip>
          <a:srcRect b="32143"/>
          <a:stretch>
            <a:fillRect/>
          </a:stretch>
        </p:blipFill>
        <p:spPr bwMode="auto">
          <a:xfrm>
            <a:off x="571472" y="1142984"/>
            <a:ext cx="8286750" cy="5072063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071688" y="4357688"/>
            <a:ext cx="5143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«Каждый ребенок для меня  -  ПРЕЖДЕ ВСЕГО- личность…» 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5059" name="Picture 5" descr="G:\img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14356"/>
            <a:ext cx="5357835" cy="350044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42938" y="4500563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FF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4820" name="Рисунок 4" descr="f3bbd4f5af5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39518">
            <a:off x="-179388" y="-198438"/>
            <a:ext cx="3871913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-1214438"/>
            <a:ext cx="8458200" cy="58578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люблю </a:t>
            </a: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свою работу,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люблю </a:t>
            </a: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детей, считаю ,что именно   это чувство является источником   неиссякаемых сил ,которые  окрыляют и вдохновляют меня  все эти годы…</a:t>
            </a:r>
            <a:endParaRPr lang="ru-RU" sz="2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3" name="Picture 2" descr="C:\Documents and Settings\Оксана\Рабочий стол\2копилка\фотки\фотки\Photo-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143248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8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Приглашаю к сотрудничеству </a:t>
            </a:r>
            <a:br>
              <a:rPr lang="ru-RU" sz="2400" b="1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6866" name="Прямоугольник 5"/>
          <p:cNvSpPr>
            <a:spLocks noChangeArrowheads="1"/>
          </p:cNvSpPr>
          <p:nvPr/>
        </p:nvSpPr>
        <p:spPr bwMode="auto">
          <a:xfrm>
            <a:off x="3929063" y="3929063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Контактный телефон:</a:t>
            </a:r>
          </a:p>
          <a:p>
            <a:pPr algn="ctr"/>
            <a:r>
              <a:rPr lang="ru-RU" b="1">
                <a:latin typeface="Calibri" pitchFamily="34" charset="0"/>
              </a:rPr>
              <a:t>8- 385-30-22-4-50;</a:t>
            </a:r>
          </a:p>
          <a:p>
            <a:pPr algn="ctr"/>
            <a:r>
              <a:rPr lang="ru-RU" b="1">
                <a:latin typeface="Calibri" pitchFamily="34" charset="0"/>
              </a:rPr>
              <a:t>Электронный адрес:</a:t>
            </a:r>
          </a:p>
          <a:p>
            <a:pPr algn="ctr"/>
            <a:r>
              <a:rPr lang="en-US" b="1">
                <a:latin typeface="Calibri" pitchFamily="34" charset="0"/>
              </a:rPr>
              <a:t>Oksana-ca@mail.ru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51206" name="Picture 6" descr="C:\Documents and Settings\Admin\Мои документы\Мои рисунки\ми чми чса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02" y="857232"/>
            <a:ext cx="2857520" cy="3167067"/>
          </a:xfrm>
          <a:prstGeom prst="wedgeRoundRectCallout">
            <a:avLst/>
          </a:prstGeom>
        </p:spPr>
      </p:pic>
      <p:pic>
        <p:nvPicPr>
          <p:cNvPr id="36868" name="Рисунок 4" descr="7f92b6866b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500063"/>
            <a:ext cx="243046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6"/>
          <p:cNvSpPr>
            <a:spLocks noChangeArrowheads="1"/>
          </p:cNvSpPr>
          <p:nvPr/>
        </p:nvSpPr>
        <p:spPr bwMode="auto">
          <a:xfrm>
            <a:off x="3571875" y="5214938"/>
            <a:ext cx="4429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ЗОНАЛЬНАЯ СРЕДНЯЯ ОБЩЕОБРАЗОВАТЕЛЬНАЯ ШКОЛА Зонального района Алтайского края</a:t>
            </a:r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886075" y="571500"/>
            <a:ext cx="6257925" cy="555466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Начиная работать в школе, я прекрасно понимала, что  быть учителем - огромная ответственность. Умение понять, почувствовать ребенка, принять его таким, каков он есть,  полюбить в совокупности с профессиональными знаниями и умениями могут совершать чудеса. 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Первые уроки,  проведенные мною,  убедили меня в том, что  учителю нужно создать все необходимые условия  для  учеников, благодаря которым  им будет   интересно учиться. Не заставлять, а заинтересовывать, надо сделать серьезное обучение занимательным, давая интересные уроки.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Яркость, эмоциональность, разнообразие видов работ, содержательный урок,  вызывающий самостоятельный поиск ребенка, активность его пытливого, ищущего ума - вот к чему надо стремиться, решила я, в то время начинающий,   достаточно молодой педагог. </a:t>
            </a:r>
          </a:p>
          <a:p>
            <a:pPr>
              <a:defRPr/>
            </a:pP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2" descr="C:\Documents and Settings\Admin\Рабочий стол\101SSCAM\S83027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504064"/>
            <a:ext cx="3214678" cy="3050729"/>
          </a:xfrm>
          <a:prstGeom prst="ellipse">
            <a:avLst/>
          </a:prstGeom>
        </p:spPr>
      </p:pic>
      <p:pic>
        <p:nvPicPr>
          <p:cNvPr id="16387" name="Рисунок 3" descr="7f92b6866b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26327">
            <a:off x="652463" y="241300"/>
            <a:ext cx="21844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786188" y="500063"/>
            <a:ext cx="4643437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Учить сегодня- сложная задача,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Ученье, как вершина,  нас зовет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Быть современным, грамотным,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а это значит -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                          учить себя, чтоб двигаться вперед!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500063" y="2928938"/>
            <a:ext cx="8001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теперь за плечами 15 лет педагогической работы, которые пролетели так быстро, как будто прошел всего один. Имею 1 квалификационную категорию, возглавляю методическое объединение словесников школы.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 Но как и прежде  считаю, что главным в процессе обучения и воспитания подрастающего поколения должны быть  знания учителя, глубокая культура, уважение и любовь к человеку, что и определяет характер взаимоотношений с воспитанниками и качество знаний, умений, навыков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en-US" sz="20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 Мое профессиональное кредо-– регулярно пополнять и совершенствовать свои знания, соответствовать времени, в котором живу, месту, которое занимаю. </a:t>
            </a:r>
            <a:r>
              <a:rPr lang="ru-RU" sz="1400" dirty="0">
                <a:latin typeface="Arial" pitchFamily="34" charset="0"/>
              </a:rPr>
              <a:t/>
            </a:r>
            <a:br>
              <a:rPr lang="ru-RU" sz="1400" dirty="0">
                <a:latin typeface="Arial" pitchFamily="34" charset="0"/>
              </a:rPr>
            </a:br>
            <a:r>
              <a:rPr lang="ru-RU" sz="1400" dirty="0">
                <a:latin typeface="Arial" pitchFamily="34" charset="0"/>
              </a:rPr>
              <a:t> 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7411" name="Заголовок 6"/>
          <p:cNvSpPr>
            <a:spLocks noGrp="1"/>
          </p:cNvSpPr>
          <p:nvPr>
            <p:ph type="title"/>
          </p:nvPr>
        </p:nvSpPr>
        <p:spPr>
          <a:xfrm>
            <a:off x="1500188" y="6286500"/>
            <a:ext cx="7429500" cy="1071563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2000" smtClean="0"/>
              <a:t> 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3643313" y="500063"/>
            <a:ext cx="4572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4342" name="Picture 10" descr="C:\Documents and Settings\Оксана\Мои документы\Мои рисунки\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642918"/>
            <a:ext cx="2054537" cy="22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414" name="Рисунок 6" descr="f3bbd4f5af5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39518">
            <a:off x="387350" y="760413"/>
            <a:ext cx="1225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8"/>
          <p:cNvSpPr>
            <a:spLocks noChangeArrowheads="1"/>
          </p:cNvSpPr>
          <p:nvPr/>
        </p:nvSpPr>
        <p:spPr bwMode="auto">
          <a:xfrm>
            <a:off x="571500" y="1357313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ru-RU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2143125"/>
            <a:ext cx="80724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3600" b="1" dirty="0">
                <a:solidFill>
                  <a:srgbClr val="FF0000"/>
                </a:solidFill>
                <a:latin typeface="+mn-lt"/>
              </a:rPr>
              <a:t>Участие в сетевых педагогических сообществах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помогает мне совершенствовать свои профессиональные качества: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</a:t>
            </a:r>
          </a:p>
        </p:txBody>
      </p:sp>
      <p:pic>
        <p:nvPicPr>
          <p:cNvPr id="20485" name="Содержимое 6" descr="D:\414407\Image523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6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714375"/>
            <a:ext cx="50006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1214438" y="4929188"/>
            <a:ext cx="735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Став участником </a:t>
            </a:r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 ниже перечисленных сетевых педагогических сообществ,  </a:t>
            </a:r>
            <a:r>
              <a:rPr lang="ru-RU" b="1">
                <a:latin typeface="Calibri" pitchFamily="34" charset="0"/>
              </a:rPr>
              <a:t>я нашла много полезных ресурсов и интересных людей, которые помогают мне  в решении сложных 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преподавательских задач</a:t>
            </a:r>
          </a:p>
        </p:txBody>
      </p:sp>
      <p:pic>
        <p:nvPicPr>
          <p:cNvPr id="18438" name="Picture 7" descr="C:\Documents and Settings\Оксана\Мои документы\фотографии\фото,2009г.5класс\IMGP27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642938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C:\Documents and Settings\Оксана\Мои документы\Мои рисунки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57313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72" bIns="44436" anchor="ctr">
            <a:spAutoFit/>
          </a:bodyPr>
          <a:lstStyle/>
          <a:p>
            <a:r>
              <a:rPr lang="ru-RU" sz="2400" b="1">
                <a:solidFill>
                  <a:srgbClr val="3B5A9E"/>
                </a:solidFill>
                <a:cs typeface="Arial" charset="0"/>
              </a:rPr>
              <a:t>                                 Русский язык</a:t>
            </a:r>
          </a:p>
          <a:p>
            <a:pPr eaLnBrk="0" hangingPunct="0"/>
            <a:endParaRPr lang="ru-RU" sz="2400" b="1">
              <a:solidFill>
                <a:srgbClr val="3B5A9E"/>
              </a:solidFill>
              <a:cs typeface="Arial" charset="0"/>
            </a:endParaRPr>
          </a:p>
          <a:p>
            <a:pPr eaLnBrk="0" hangingPunct="0"/>
            <a:r>
              <a:rPr lang="ru-RU" sz="2400" b="1">
                <a:solidFill>
                  <a:srgbClr val="3B5A9E"/>
                </a:solidFill>
                <a:cs typeface="Arial" charset="0"/>
              </a:rPr>
              <a:t>                        Дистанционные курсы</a:t>
            </a:r>
          </a:p>
          <a:p>
            <a:pPr eaLnBrk="0" hangingPunct="0"/>
            <a:r>
              <a:rPr lang="ru-RU" sz="2400">
                <a:solidFill>
                  <a:srgbClr val="3B5A9E"/>
                </a:solidFill>
              </a:rPr>
              <a:t> </a:t>
            </a:r>
            <a:br>
              <a:rPr lang="ru-RU" sz="2400">
                <a:solidFill>
                  <a:srgbClr val="3B5A9E"/>
                </a:solidFill>
              </a:rPr>
            </a:br>
            <a:r>
              <a:rPr lang="ru-RU" sz="2400">
                <a:solidFill>
                  <a:srgbClr val="C00000"/>
                </a:solidFill>
                <a:hlinkClick r:id="rId3"/>
              </a:rPr>
              <a:t>  </a:t>
            </a:r>
            <a:r>
              <a:rPr lang="ru-RU">
                <a:solidFill>
                  <a:srgbClr val="C00000"/>
                </a:solidFill>
                <a:hlinkClick r:id="rId3"/>
              </a:rPr>
              <a:t> Методика подготовки к ЕГЭ по русскому языку: планирование занятий, организация урока, система упражнений</a:t>
            </a:r>
            <a:r>
              <a:rPr lang="ru-RU">
                <a:solidFill>
                  <a:srgbClr val="C00000"/>
                </a:solidFill>
              </a:rPr>
              <a:t> </a:t>
            </a:r>
            <a:br>
              <a:rPr lang="ru-RU">
                <a:solidFill>
                  <a:srgbClr val="C00000"/>
                </a:solidFill>
              </a:rPr>
            </a:br>
            <a:r>
              <a:rPr lang="ru-RU" sz="2400">
                <a:solidFill>
                  <a:srgbClr val="3B5A9E"/>
                </a:solidFill>
              </a:rPr>
              <a:t/>
            </a:r>
            <a:br>
              <a:rPr lang="ru-RU" sz="2400">
                <a:solidFill>
                  <a:srgbClr val="3B5A9E"/>
                </a:solidFill>
              </a:rPr>
            </a:br>
            <a:r>
              <a:rPr lang="ru-RU">
                <a:solidFill>
                  <a:srgbClr val="3B5A9E"/>
                </a:solidFill>
                <a:hlinkClick r:id="rId4"/>
              </a:rPr>
              <a:t>  </a:t>
            </a:r>
            <a:r>
              <a:rPr lang="ru-RU" sz="500">
                <a:solidFill>
                  <a:srgbClr val="3B5A9E"/>
                </a:solidFill>
              </a:rPr>
              <a:t> </a:t>
            </a:r>
            <a:endParaRPr lang="ru-RU" sz="1200" b="1">
              <a:solidFill>
                <a:srgbClr val="3B5A9E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3B5A9E"/>
                </a:solidFill>
                <a:cs typeface="Arial" charset="0"/>
              </a:rPr>
              <a:t> </a:t>
            </a:r>
            <a:endParaRPr lang="ru-RU">
              <a:solidFill>
                <a:srgbClr val="3B5A9E"/>
              </a:solidFill>
            </a:endParaRPr>
          </a:p>
        </p:txBody>
      </p:sp>
      <p:pic>
        <p:nvPicPr>
          <p:cNvPr id="19460" name="Picture 4" descr="http://edu.1september.ru/square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000" y="-17240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://edu.1september.ru/square.gif">
            <a:hlinkClick r:id="rId7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-117475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edu.1september.ru/square.gif">
            <a:hlinkClick r:id="rId8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-62547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http://edu.1september.ru/square.gif">
            <a:hlinkClick r:id="rId9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-7620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edu.1september.ru/square.gif">
            <a:hlinkClick r:id="rId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7307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http://edu.1september.ru/square.gif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02235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http://edu.1september.ru/square.gif">
            <a:hlinkClick r:id="rId10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716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http://edu.1september.ru/square.gif">
            <a:hlinkClick r:id="rId1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000" y="24860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44" descr="C:\Documents and Settings\Оксана\Мои документы\Мои рисунки\img18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75" y="3571875"/>
            <a:ext cx="4429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 descr="G:\награда\SAM_01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8313" cy="7072313"/>
          </a:xfrm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57188" y="4500563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2009 год ,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Конкурс "Педагогические инновации"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84" name="Picture 2" descr="C:\Documents and Settings\Оксана\Мои документы\Мои рисунки\img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527425"/>
            <a:ext cx="24288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2" descr="C:\Documents and Settings\Оксана\Мои документы\Мои рисунки\he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Documents and Settings\Оксана\Мои документы\Мои рисунки\img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14500"/>
            <a:ext cx="22479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Documents and Settings\Оксана\Мои документы\Мои рисунки\img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059238"/>
            <a:ext cx="200025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Documents and Settings\Оксана\Мои документы\Мои рисунки\img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1714500"/>
            <a:ext cx="353377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Documents and Settings\Оксана\Мои документы\Мои рисунки\img1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1571625"/>
            <a:ext cx="2000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 descr="C:\Documents and Settings\Оксана\Мои документы\Мои рисунки\medtex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Оксана\Мои документы\Мои рисунки\img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214563"/>
            <a:ext cx="35083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Оксана\Мои документы\Мои рисунки\img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35563"/>
            <a:ext cx="30226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Documents and Settings\Оксана\Мои документы\Мои рисунки\img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0463" y="5026025"/>
            <a:ext cx="290353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406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 </vt:lpstr>
      <vt:lpstr>Слайд 2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Предоставление личного опыта на научно-практической конференции Зонального района по теме: «Использование ИКТ на уроках русского языка и литературы»</vt:lpstr>
      <vt:lpstr>Слайд 11</vt:lpstr>
      <vt:lpstr>Слайд 12</vt:lpstr>
      <vt:lpstr>Слайд 13</vt:lpstr>
      <vt:lpstr>Слайд 14</vt:lpstr>
      <vt:lpstr> работа  в творческих группах «Триггеры в работе учителя русского языка и литературы,  «Ассоциативный орфографический словарь для 5 класса», </vt:lpstr>
      <vt:lpstr>Слайд 16</vt:lpstr>
      <vt:lpstr>Заповеди классного руководителя: </vt:lpstr>
      <vt:lpstr> Внеклассные мероприятия</vt:lpstr>
      <vt:lpstr>  Классный час «День пожилого человека» У нас в гостях бабушки… </vt:lpstr>
      <vt:lpstr>Урок мужества</vt:lpstr>
      <vt:lpstr>Слайд 21</vt:lpstr>
      <vt:lpstr>Я люблю  свою работу,   люблю детей, считаю ,что именно   это чувство является источником   неиссякаемых сил ,которые  окрыляют и вдохновляют меня  все эти годы…</vt:lpstr>
      <vt:lpstr>Приглашаю к сотрудничеству 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Александр</cp:lastModifiedBy>
  <cp:revision>94</cp:revision>
  <dcterms:created xsi:type="dcterms:W3CDTF">2009-07-03T09:16:38Z</dcterms:created>
  <dcterms:modified xsi:type="dcterms:W3CDTF">2010-11-25T10:01:21Z</dcterms:modified>
</cp:coreProperties>
</file>